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86" r:id="rId6"/>
    <p:sldId id="282" r:id="rId7"/>
    <p:sldId id="283" r:id="rId8"/>
    <p:sldId id="261" r:id="rId9"/>
    <p:sldId id="267" r:id="rId10"/>
    <p:sldId id="268" r:id="rId11"/>
    <p:sldId id="269" r:id="rId12"/>
    <p:sldId id="281" r:id="rId13"/>
    <p:sldId id="262" r:id="rId14"/>
    <p:sldId id="265" r:id="rId15"/>
    <p:sldId id="284" r:id="rId16"/>
    <p:sldId id="285" r:id="rId17"/>
    <p:sldId id="287" r:id="rId18"/>
    <p:sldId id="275" r:id="rId19"/>
    <p:sldId id="277" r:id="rId20"/>
    <p:sldId id="270" r:id="rId21"/>
    <p:sldId id="266" r:id="rId22"/>
    <p:sldId id="272" r:id="rId23"/>
    <p:sldId id="273" r:id="rId24"/>
    <p:sldId id="274" r:id="rId25"/>
    <p:sldId id="276" r:id="rId26"/>
    <p:sldId id="263" r:id="rId27"/>
    <p:sldId id="264" r:id="rId28"/>
    <p:sldId id="278" r:id="rId29"/>
    <p:sldId id="288" r:id="rId30"/>
    <p:sldId id="290" r:id="rId31"/>
    <p:sldId id="280" r:id="rId32"/>
    <p:sldId id="289" r:id="rId33"/>
    <p:sldId id="279" r:id="rId34"/>
    <p:sldId id="27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2692"/>
  </p:normalViewPr>
  <p:slideViewPr>
    <p:cSldViewPr snapToGrid="0" snapToObjects="1">
      <p:cViewPr varScale="1">
        <p:scale>
          <a:sx n="79" d="100"/>
          <a:sy n="79" d="100"/>
        </p:scale>
        <p:origin x="13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76FC7-13E6-BF4E-BB35-D4FAC27380B9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A5F45-A21D-1640-92CA-CF9C2127C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43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A5F45-A21D-1640-92CA-CF9C2127C6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26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Greenfield</a:t>
            </a:r>
            <a:r>
              <a:rPr lang="en-US" baseline="0" dirty="0" smtClean="0"/>
              <a:t> projects are obviously much easier to deal with than brownfield projects.</a:t>
            </a:r>
          </a:p>
          <a:p>
            <a:endParaRPr lang="en-US" baseline="0" dirty="0" smtClean="0"/>
          </a:p>
          <a:p>
            <a:r>
              <a:rPr lang="en-US" dirty="0" smtClean="0"/>
              <a:t>Lift and shift is usually seen as the</a:t>
            </a:r>
            <a:r>
              <a:rPr lang="en-US" baseline="0" dirty="0" smtClean="0"/>
              <a:t> easiest path forward since it tends to fall into a pure IaaS scenario.  The intent is to lower the barrier of entry to the cloud.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Azure Migration utility (currently in private preview) helps larger companies using VMWare-run virtualization stacks to move to Azure using a suite of pre-built tools.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A5F45-A21D-1640-92CA-CF9C2127C6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35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certain requirements you should already know about prior to attempting any migration, whether it’s on-</a:t>
            </a:r>
            <a:r>
              <a:rPr lang="en-US" baseline="0" dirty="0" err="1" smtClean="0"/>
              <a:t>prem</a:t>
            </a:r>
            <a:r>
              <a:rPr lang="en-US" baseline="0" dirty="0" smtClean="0"/>
              <a:t> to on-</a:t>
            </a:r>
            <a:r>
              <a:rPr lang="en-US" baseline="0" dirty="0" err="1" smtClean="0"/>
              <a:t>prem</a:t>
            </a:r>
            <a:r>
              <a:rPr lang="en-US" baseline="0" dirty="0" smtClean="0"/>
              <a:t> or on-</a:t>
            </a:r>
            <a:r>
              <a:rPr lang="en-US" baseline="0" dirty="0" err="1" smtClean="0"/>
              <a:t>prem</a:t>
            </a:r>
            <a:r>
              <a:rPr lang="en-US" baseline="0" dirty="0" smtClean="0"/>
              <a:t> to cloud.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“-abilities” are also commonly referred to as non-functional requirements.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A5F45-A21D-1640-92CA-CF9C2127C6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78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Disclaimer: I am not a security expert.  Please consult your resident security expert.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A5F45-A21D-1640-92CA-CF9C2127C6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29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an InfoSec perspective, here’s what</a:t>
            </a:r>
            <a:r>
              <a:rPr lang="en-US" baseline="0" dirty="0" smtClean="0"/>
              <a:t> we are required to support.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Current DR only accounts for a complete redeployment of infrastructure and code to a new datacenter.  Given the RTO, this should be attainable through the use of templated environments.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A5F45-A21D-1640-92CA-CF9C2127C6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52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Site Recovery and Backup services will back up your VMs and make them available in a secondary datacenter, in case the unthinkable happens.  This only supports traditional storage account based VHDs and not managed disks.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Storage accounts come with several redundancy options.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Azure availability zones (in preview) will give secondary hot-swap locations to provide best-in-class uptime SLAs (99.99%).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A5F45-A21D-1640-92CA-CF9C2127C6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43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Operations management suite covers the monitoring of platform performance, health, security, patching, and vulnerability.</a:t>
            </a:r>
          </a:p>
          <a:p>
            <a:endParaRPr lang="en-US" dirty="0" smtClean="0"/>
          </a:p>
          <a:p>
            <a:r>
              <a:rPr lang="en-US" dirty="0" smtClean="0"/>
              <a:t>Security Center gives you insights into best practices,</a:t>
            </a:r>
            <a:r>
              <a:rPr lang="en-US" baseline="0" dirty="0" smtClean="0"/>
              <a:t> threat detection, etc.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Holy shit with these Active</a:t>
            </a:r>
            <a:r>
              <a:rPr lang="en-US" baseline="0" dirty="0" smtClean="0"/>
              <a:t> Directory acronyms.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Domain Services is a flattened out directory of users, objects and networks typically used for single-tenant </a:t>
            </a:r>
            <a:r>
              <a:rPr lang="en-US" baseline="0" dirty="0" err="1" smtClean="0"/>
              <a:t>authN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authZ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Federation Services is a full-bodied pour of Active Directory, with multiple domains, OU structures; allows for Windows AD </a:t>
            </a:r>
            <a:r>
              <a:rPr lang="en-US" baseline="0" dirty="0" err="1" smtClean="0"/>
              <a:t>authN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authZ</a:t>
            </a:r>
            <a:r>
              <a:rPr lang="en-US" baseline="0" dirty="0" smtClean="0"/>
              <a:t> via claims-based credentials (SSO)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B2B allows a business who’s doing business with another business to integrate that business into its AD tenant for access to securable resources (API consumption for example)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B2C allows a business who’s doing business with lots of businesses and customers to integrate those businesses and customers into its tenant for faster </a:t>
            </a:r>
            <a:r>
              <a:rPr lang="en-US" baseline="0" dirty="0" err="1" smtClean="0"/>
              <a:t>authN</a:t>
            </a:r>
            <a:r>
              <a:rPr lang="en-US" baseline="0" dirty="0" smtClean="0"/>
              <a:t>.</a:t>
            </a:r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A5F45-A21D-1640-92CA-CF9C2127C6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50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Kick out</a:t>
            </a:r>
            <a:r>
              <a:rPr lang="en-US" baseline="0" dirty="0" smtClean="0"/>
              <a:t> the jams, motherfucker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A5F45-A21D-1640-92CA-CF9C2127C6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73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AE54-769C-8445-ABDD-49EB6B7CD102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AF574-3593-2F42-97B4-2A2DC77AF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29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AE54-769C-8445-ABDD-49EB6B7CD102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AF574-3593-2F42-97B4-2A2DC77AF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4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AE54-769C-8445-ABDD-49EB6B7CD102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AF574-3593-2F42-97B4-2A2DC77AF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4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AE54-769C-8445-ABDD-49EB6B7CD102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AF574-3593-2F42-97B4-2A2DC77AF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07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AE54-769C-8445-ABDD-49EB6B7CD102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AF574-3593-2F42-97B4-2A2DC77AF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3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AE54-769C-8445-ABDD-49EB6B7CD102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AF574-3593-2F42-97B4-2A2DC77AF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3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AE54-769C-8445-ABDD-49EB6B7CD102}" type="datetimeFigureOut">
              <a:rPr lang="en-US" smtClean="0"/>
              <a:t>10/4/17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AF574-3593-2F42-97B4-2A2DC77AF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68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AE54-769C-8445-ABDD-49EB6B7CD102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AF574-3593-2F42-97B4-2A2DC77AF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29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AE54-769C-8445-ABDD-49EB6B7CD102}" type="datetimeFigureOut">
              <a:rPr lang="en-US" smtClean="0"/>
              <a:t>10/4/17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AF574-3593-2F42-97B4-2A2DC77AF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74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AE54-769C-8445-ABDD-49EB6B7CD102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AF574-3593-2F42-97B4-2A2DC77AF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5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AE54-769C-8445-ABDD-49EB6B7CD102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AF574-3593-2F42-97B4-2A2DC77AF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00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FAE54-769C-8445-ABDD-49EB6B7CD102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AF574-3593-2F42-97B4-2A2DC77AF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38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hollow.com/2017/09/weekly-azure-billing-report-per-mail-azure-functions/" TargetMode="External"/><Relationship Id="rId3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microsoft.com/en-us/azure/virtual-machines/windows/snapshot-copy-managed-disk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4.tiff"/><Relationship Id="rId6" Type="http://schemas.openxmlformats.org/officeDocument/2006/relationships/hyperlink" Target="https://joshgarverick.blogspot.com/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642" y="643464"/>
            <a:ext cx="6487085" cy="32759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7011" y="4502330"/>
            <a:ext cx="10765410" cy="12072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Core Azure solutions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6313" y="5665510"/>
            <a:ext cx="9426806" cy="7191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  <a:latin typeface="Telegrafico" charset="0"/>
                <a:ea typeface="Telegrafico" charset="0"/>
                <a:cs typeface="Telegrafico" charset="0"/>
              </a:rPr>
              <a:t>Theory In Practice</a:t>
            </a:r>
          </a:p>
        </p:txBody>
      </p:sp>
    </p:spTree>
    <p:extLst>
      <p:ext uri="{BB962C8B-B14F-4D97-AF65-F5344CB8AC3E}">
        <p14:creationId xmlns:p14="http://schemas.microsoft.com/office/powerpoint/2010/main" val="251163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The Devil You </a:t>
            </a:r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Likely Know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Infrastructure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Physical (Servers, Blades, Switches, Routers)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Virtual (VMs, Networks)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Security/Compliance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Functional requirements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Application 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Composition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Performance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-Abilities (Reliability, Maintainability, Portability, Scalability)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15954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The Devil You </a:t>
            </a:r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May not Know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Service Level Agreements </a:t>
            </a:r>
          </a:p>
          <a:p>
            <a:pPr lvl="1"/>
            <a:r>
              <a:rPr lang="en-US" dirty="0" err="1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Iaas</a:t>
            </a:r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, PaaS Components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SLA given to customers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Component Specs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Security Certifications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HIPAA, HITECH (Healthcare)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PCI DSS 3.0 (Finance)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EU General Data Protection Regulations (GDPR)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Networking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ExpressRoute 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VPN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Public Internet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Network Security Groups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Virtual appliances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99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Case Study: Nuts and Bolts</a:t>
            </a:r>
            <a:endParaRPr lang="en-US" dirty="0">
              <a:solidFill>
                <a:srgbClr val="FFC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InfoSec and Compliance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HIPAA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PCI DSS 3.0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GDPR / Privacy Shield / Other</a:t>
            </a:r>
          </a:p>
          <a:p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disaster recovery scenarios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RTO is 48 hours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RPO is ASAP (Realistically within 20 minutes or less)</a:t>
            </a:r>
          </a:p>
          <a:p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ExpressRoute </a:t>
            </a:r>
            <a:r>
              <a:rPr lang="mr-IN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–</a:t>
            </a:r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 Theory Vs. Practice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One Egress Per region + MPLS From all Datacenters = bad time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Selective hybrid workloads</a:t>
            </a:r>
          </a:p>
        </p:txBody>
      </p:sp>
    </p:spTree>
    <p:extLst>
      <p:ext uri="{BB962C8B-B14F-4D97-AF65-F5344CB8AC3E}">
        <p14:creationId xmlns:p14="http://schemas.microsoft.com/office/powerpoint/2010/main" val="25963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2" y="964038"/>
            <a:ext cx="4445963" cy="23341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Administration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6313" y="5665510"/>
            <a:ext cx="9426806" cy="71912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chemeClr val="bg2"/>
                </a:solidFill>
                <a:latin typeface="Telegrafico" charset="0"/>
                <a:ea typeface="Telegrafico" charset="0"/>
                <a:cs typeface="Telegrafico" charset="0"/>
              </a:rPr>
              <a:t>Managing Up, Down and Sideways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252" y="933372"/>
            <a:ext cx="4445964" cy="23341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226" y="600983"/>
            <a:ext cx="3060243" cy="306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7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Administrative Concerns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Cost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Documentation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Resiliency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Business Continuity 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Disaster Recovery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Security and Authorization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Governance 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Compliance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06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Cost Control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Billing Portal (Enterprise)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Billing blade (Subscription)</a:t>
            </a:r>
          </a:p>
          <a:p>
            <a:r>
              <a:rPr lang="en-US" dirty="0" err="1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Cloudyn</a:t>
            </a:r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 (Reporting)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  <a:hlinkClick r:id="rId2"/>
              </a:rPr>
              <a:t>Email Billing Details</a:t>
            </a:r>
            <a:endParaRPr lang="en-US" dirty="0" smtClean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Azure Power Cycle Management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Auto Shutoff (All VMs)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Auto Turn On (</a:t>
            </a:r>
            <a:r>
              <a:rPr lang="en-US" dirty="0" err="1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DevTest</a:t>
            </a:r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 Labs)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Azure Automation Runbooks + Tagging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Resource Group Power On/Off with VSTS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1419755"/>
            <a:ext cx="3429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5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Documentation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Baseline/Target/Transition Architectures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Functional / Non-Functional Requirements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Technical Documentation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Azure </a:t>
            </a:r>
            <a:r>
              <a:rPr lang="en-US" dirty="0" err="1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DocKit</a:t>
            </a:r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 (https://</a:t>
            </a:r>
            <a:r>
              <a:rPr lang="en-US" dirty="0" err="1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www.azuredockit.com</a:t>
            </a:r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)</a:t>
            </a:r>
          </a:p>
          <a:p>
            <a:pPr lvl="2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Diagrams Azure Infrastructure</a:t>
            </a:r>
          </a:p>
          <a:p>
            <a:pPr lvl="2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Documents components used</a:t>
            </a:r>
          </a:p>
          <a:p>
            <a:pPr lvl="2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Includes usage and billing details if you have access to that</a:t>
            </a:r>
          </a:p>
          <a:p>
            <a:pPr lvl="2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Can capture differentials in storage accounts</a:t>
            </a:r>
          </a:p>
        </p:txBody>
      </p:sp>
    </p:spTree>
    <p:extLst>
      <p:ext uri="{BB962C8B-B14F-4D97-AF65-F5344CB8AC3E}">
        <p14:creationId xmlns:p14="http://schemas.microsoft.com/office/powerpoint/2010/main" val="134693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Redundant Redundancy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Azure Backup and Site Recovery 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Great for VM backup and restore using storage account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no managed disk support (Yet)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Storage Accounts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Local, Geo and Zone Redundancy (Storage Accounts)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Azure File Sync</a:t>
            </a:r>
          </a:p>
          <a:p>
            <a:pPr lvl="1"/>
            <a:r>
              <a:rPr lang="en-US" dirty="0" err="1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Storsimple</a:t>
            </a:r>
            <a:endParaRPr lang="en-US" dirty="0" smtClean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  <a:p>
            <a:r>
              <a:rPr lang="en-US" dirty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Azure availability zones (Preview)</a:t>
            </a:r>
          </a:p>
        </p:txBody>
      </p:sp>
    </p:spTree>
    <p:extLst>
      <p:ext uri="{BB962C8B-B14F-4D97-AF65-F5344CB8AC3E}">
        <p14:creationId xmlns:p14="http://schemas.microsoft.com/office/powerpoint/2010/main" val="97690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OMG with the TLA</a:t>
            </a:r>
            <a:r>
              <a:rPr lang="en-US" sz="3200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s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Microsoft Operations management Suite (OMS)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Azure Security Center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Azure active directory 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AD Domain Services (DS) 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AD Sync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AD Federation Services (FS) 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AAD Business to Consumer (B2C) 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FFS U GOIS</a:t>
            </a:r>
          </a:p>
        </p:txBody>
      </p:sp>
    </p:spTree>
    <p:extLst>
      <p:ext uri="{BB962C8B-B14F-4D97-AF65-F5344CB8AC3E}">
        <p14:creationId xmlns:p14="http://schemas.microsoft.com/office/powerpoint/2010/main" val="198431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Case Study: Administrative Zen</a:t>
            </a:r>
            <a:endParaRPr lang="en-US" dirty="0">
              <a:solidFill>
                <a:srgbClr val="FFC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Operations Management Suite</a:t>
            </a:r>
          </a:p>
          <a:p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Azure Security Center</a:t>
            </a:r>
          </a:p>
          <a:p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  <a:hlinkClick r:id="rId3"/>
              </a:rPr>
              <a:t>Managed Backups </a:t>
            </a:r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(via managed disk usage)</a:t>
            </a:r>
          </a:p>
        </p:txBody>
      </p:sp>
    </p:spTree>
    <p:extLst>
      <p:ext uri="{BB962C8B-B14F-4D97-AF65-F5344CB8AC3E}">
        <p14:creationId xmlns:p14="http://schemas.microsoft.com/office/powerpoint/2010/main" val="162452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Agenda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Who do you think you are?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Overview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Areas of Focus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Migration Strategy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Administration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Automation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Delivery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66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205" y="643464"/>
            <a:ext cx="6239958" cy="32759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Automation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6313" y="5665510"/>
            <a:ext cx="9426806" cy="71912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Remove Human Interaction Wherever Possible</a:t>
            </a:r>
          </a:p>
        </p:txBody>
      </p:sp>
    </p:spTree>
    <p:extLst>
      <p:ext uri="{BB962C8B-B14F-4D97-AF65-F5344CB8AC3E}">
        <p14:creationId xmlns:p14="http://schemas.microsoft.com/office/powerpoint/2010/main" val="3677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Script First, Ask Questions Later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Automation R&amp;R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Repeatable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Reliable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Azure automation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Configuration Management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Infrastructure as Code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Configuration as code</a:t>
            </a:r>
          </a:p>
        </p:txBody>
      </p:sp>
    </p:spTree>
    <p:extLst>
      <p:ext uri="{BB962C8B-B14F-4D97-AF65-F5344CB8AC3E}">
        <p14:creationId xmlns:p14="http://schemas.microsoft.com/office/powerpoint/2010/main" val="124449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Azure Automation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Define Runbooks for common tasks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Schedule jobs to run said runbooks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Pull server for </a:t>
            </a:r>
            <a:r>
              <a:rPr lang="en-US" dirty="0" err="1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Powershell</a:t>
            </a:r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 DSC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Credentials and Certificates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Supports Azure and On-</a:t>
            </a:r>
            <a:r>
              <a:rPr lang="en-US" dirty="0" err="1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Prem</a:t>
            </a:r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 Servers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Oh, and some New Stuff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Update management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Inventory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Change tracking</a:t>
            </a:r>
          </a:p>
        </p:txBody>
      </p:sp>
    </p:spTree>
    <p:extLst>
      <p:ext uri="{BB962C8B-B14F-4D97-AF65-F5344CB8AC3E}">
        <p14:creationId xmlns:p14="http://schemas.microsoft.com/office/powerpoint/2010/main" val="175358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Configuration Management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Infrastructure as Code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Azure Resource Manager (ARM)</a:t>
            </a:r>
            <a:r>
              <a:rPr lang="en-US" dirty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 </a:t>
            </a:r>
            <a:endParaRPr lang="en-US" dirty="0" smtClean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Azure </a:t>
            </a:r>
            <a:r>
              <a:rPr lang="en-US" dirty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Building </a:t>
            </a:r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Blocks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Chef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Puppet</a:t>
            </a:r>
          </a:p>
          <a:p>
            <a:pPr lvl="1"/>
            <a:r>
              <a:rPr lang="en-US" dirty="0" err="1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Ansible</a:t>
            </a:r>
            <a:endParaRPr lang="en-US" dirty="0" smtClean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Terraform</a:t>
            </a:r>
          </a:p>
        </p:txBody>
      </p:sp>
    </p:spTree>
    <p:extLst>
      <p:ext uri="{BB962C8B-B14F-4D97-AF65-F5344CB8AC3E}">
        <p14:creationId xmlns:p14="http://schemas.microsoft.com/office/powerpoint/2010/main" val="207769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Configuration Management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Configuration as code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PowerShell DSC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Chef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Puppet</a:t>
            </a:r>
          </a:p>
          <a:p>
            <a:pPr lvl="1"/>
            <a:r>
              <a:rPr lang="en-US" dirty="0" err="1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Ansible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35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Case Study: Automate Your Life</a:t>
            </a:r>
            <a:endParaRPr lang="en-US" dirty="0">
              <a:solidFill>
                <a:srgbClr val="FFC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Automate provisioning and setup</a:t>
            </a:r>
          </a:p>
          <a:p>
            <a:pPr lvl="1"/>
            <a:r>
              <a:rPr lang="en-US" dirty="0" err="1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Powershell</a:t>
            </a:r>
            <a:endParaRPr lang="en-US" dirty="0" smtClean="0">
              <a:solidFill>
                <a:srgbClr val="FFC000"/>
              </a:solidFill>
              <a:latin typeface="Telegrafico" charset="0"/>
              <a:ea typeface="Telegrafico" charset="0"/>
              <a:cs typeface="Telegrafico" charset="0"/>
            </a:endParaRPr>
          </a:p>
          <a:p>
            <a:pPr lvl="1"/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DSC</a:t>
            </a:r>
          </a:p>
          <a:p>
            <a:pPr lvl="1"/>
            <a:r>
              <a:rPr lang="en-US" dirty="0" err="1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Ansible</a:t>
            </a:r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 (</a:t>
            </a:r>
            <a:r>
              <a:rPr lang="en-US" dirty="0" err="1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linux</a:t>
            </a:r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 only)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Azure Resource Manager templates</a:t>
            </a:r>
            <a:endParaRPr lang="en-US" dirty="0">
              <a:solidFill>
                <a:srgbClr val="FFC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41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523" y="643464"/>
            <a:ext cx="6123323" cy="32759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Delivery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6313" y="5665510"/>
            <a:ext cx="9426806" cy="71912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chemeClr val="bg2"/>
                </a:solidFill>
                <a:latin typeface="Telegrafico" charset="0"/>
                <a:ea typeface="Telegrafico" charset="0"/>
                <a:cs typeface="Telegrafico" charset="0"/>
              </a:rPr>
              <a:t>Cloud-First DevOps Lifecycle</a:t>
            </a:r>
          </a:p>
        </p:txBody>
      </p:sp>
    </p:spTree>
    <p:extLst>
      <p:ext uri="{BB962C8B-B14F-4D97-AF65-F5344CB8AC3E}">
        <p14:creationId xmlns:p14="http://schemas.microsoft.com/office/powerpoint/2010/main" val="388273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Cloud Fist, </a:t>
            </a:r>
            <a:r>
              <a:rPr lang="en-US" dirty="0" err="1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er</a:t>
            </a:r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, First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Compute Resources: Pets vs. Cattle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Always require a </a:t>
            </a:r>
            <a:r>
              <a:rPr lang="en-US" dirty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herd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Prepare for Stampedes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Failure Driven Development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Write it like you expect others to break it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Test it like you plan to break it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Ship it into fault-tolerant waters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Curate the Culture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589" y="417053"/>
            <a:ext cx="3759534" cy="281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The lazy (crazy?) Eight Feedback Loop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04732" cy="435133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Plan and Track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Develop and Test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Release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Monitor and Learn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932" y="1825625"/>
            <a:ext cx="6510867" cy="366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9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Developer Experience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Remove Friction and Roadblocks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Empower teams to own CI/CD Definitions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Empower everyone to communicate changes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Provide repeatable building blocks to promote consistency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Create a space to safely fail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Sandbox Resource Groups</a:t>
            </a:r>
          </a:p>
          <a:p>
            <a:pPr lvl="1"/>
            <a:r>
              <a:rPr lang="en-US" dirty="0" err="1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DevTest</a:t>
            </a:r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 Labs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Incorporate static analysis tools</a:t>
            </a:r>
          </a:p>
          <a:p>
            <a:pPr lvl="2"/>
            <a:r>
              <a:rPr lang="en-US" dirty="0" err="1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SonarQube</a:t>
            </a:r>
            <a:r>
              <a:rPr lang="en-US" dirty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 </a:t>
            </a:r>
            <a:r>
              <a:rPr lang="mr-IN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–</a:t>
            </a:r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 your code</a:t>
            </a:r>
          </a:p>
          <a:p>
            <a:pPr lvl="2"/>
            <a:r>
              <a:rPr lang="en-US" dirty="0" err="1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Whitesource</a:t>
            </a:r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 </a:t>
            </a:r>
            <a:r>
              <a:rPr lang="mr-IN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–</a:t>
            </a:r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 everyone else’s code</a:t>
            </a:r>
          </a:p>
        </p:txBody>
      </p:sp>
    </p:spTree>
    <p:extLst>
      <p:ext uri="{BB962C8B-B14F-4D97-AF65-F5344CB8AC3E}">
        <p14:creationId xmlns:p14="http://schemas.microsoft.com/office/powerpoint/2010/main" val="17984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Who I am, What I do, etc.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807" y="4690533"/>
            <a:ext cx="1351492" cy="13514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567" y="4690533"/>
            <a:ext cx="1748367" cy="705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5395675"/>
            <a:ext cx="1943100" cy="65204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825625"/>
            <a:ext cx="74034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Josh Garverick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Associate Director, DevOps @ </a:t>
            </a:r>
            <a:r>
              <a:rPr lang="en-US" dirty="0" err="1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Liazon</a:t>
            </a:r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 (sub. Willis Towers Watson)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Buffalo, NY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Twitter</a:t>
            </a:r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: @</a:t>
            </a:r>
            <a:r>
              <a:rPr lang="en-US" dirty="0" err="1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jgarverick</a:t>
            </a:r>
            <a:endParaRPr lang="en-US" dirty="0" smtClean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Blog: </a:t>
            </a:r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  <a:hlinkClick r:id="rId6"/>
              </a:rPr>
              <a:t>https://joshgarverick.blogspot.com</a:t>
            </a:r>
            <a:endParaRPr lang="en-US" dirty="0" smtClean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Podcasts: Radio TFS (Sometimes)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630" y="217386"/>
            <a:ext cx="3557337" cy="35573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7032" y="3774723"/>
            <a:ext cx="3166533" cy="79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1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Operations Experience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Monitor all the things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Component performance / uptime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Runtime exceptions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Threat Detection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Alert A few of the things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Reduce noise in alert aggregation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Clearly define escalation policies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Clearly Define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204005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Case Study: VSTS and Friends</a:t>
            </a:r>
            <a:endParaRPr lang="en-US" sz="4000" dirty="0">
              <a:solidFill>
                <a:srgbClr val="FFC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Work Item </a:t>
            </a:r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Tracking</a:t>
            </a:r>
          </a:p>
          <a:p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Test Case Management</a:t>
            </a:r>
            <a:endParaRPr lang="en-US" dirty="0" smtClean="0">
              <a:solidFill>
                <a:srgbClr val="FFC000"/>
              </a:solidFill>
              <a:latin typeface="Telegrafico" charset="0"/>
              <a:ea typeface="Telegrafico" charset="0"/>
              <a:cs typeface="Telegrafico" charset="0"/>
            </a:endParaRPr>
          </a:p>
          <a:p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Build Management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CI builds per mainline (master, Develop, Release)</a:t>
            </a:r>
          </a:p>
          <a:p>
            <a:pPr lvl="1"/>
            <a:r>
              <a:rPr lang="en-US" dirty="0" err="1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Whitesource</a:t>
            </a:r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 integration during CI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Scheduled </a:t>
            </a:r>
            <a:r>
              <a:rPr lang="en-US" dirty="0" err="1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SonarQube</a:t>
            </a:r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 analysis builds</a:t>
            </a:r>
          </a:p>
          <a:p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Release Management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Separate release definitions for code, Infrastructure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Role Based Access Control to delegate between definitions</a:t>
            </a:r>
          </a:p>
          <a:p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Monitoring and </a:t>
            </a:r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Alerting (The Friends part)</a:t>
            </a:r>
            <a:endParaRPr lang="en-US" dirty="0" smtClean="0">
              <a:solidFill>
                <a:srgbClr val="FFC000"/>
              </a:solidFill>
              <a:latin typeface="Telegrafico" charset="0"/>
              <a:ea typeface="Telegrafico" charset="0"/>
              <a:cs typeface="Telegrafico" charset="0"/>
            </a:endParaRPr>
          </a:p>
          <a:p>
            <a:pPr lvl="1"/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New Relic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OMS</a:t>
            </a:r>
          </a:p>
          <a:p>
            <a:pPr lvl="1"/>
            <a:r>
              <a:rPr lang="en-US" dirty="0" err="1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Pagerduty</a:t>
            </a:r>
            <a:endParaRPr lang="en-US" dirty="0" smtClean="0">
              <a:solidFill>
                <a:srgbClr val="FFC000"/>
              </a:solidFill>
              <a:latin typeface="Telegrafico" charset="0"/>
              <a:ea typeface="Telegrafico" charset="0"/>
              <a:cs typeface="Telegrafico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04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If you take nothing else away</a:t>
            </a:r>
            <a:r>
              <a:rPr lang="mr-IN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…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Be Real with yourselves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Define realistic migration timelines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Engage with corporate resources as early as possible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Changing culture is hard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Don’t Cut Corners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The day to day will get In your way </a:t>
            </a:r>
            <a:r>
              <a:rPr lang="mr-IN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–</a:t>
            </a:r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 plan for it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Beware of “Agile Speed Demons”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Script first, ask questions later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Embrace failure 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117439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Q&amp;A</a:t>
            </a:r>
            <a:endParaRPr lang="en-US" kern="1200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6313" y="5665510"/>
            <a:ext cx="9426806" cy="71912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 err="1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Bueller</a:t>
            </a:r>
            <a:r>
              <a:rPr lang="en-US" kern="1200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? </a:t>
            </a:r>
            <a:r>
              <a:rPr lang="en-US" kern="1200" dirty="0" err="1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Bueller</a:t>
            </a:r>
            <a:r>
              <a:rPr lang="en-US" kern="1200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?</a:t>
            </a:r>
            <a:endParaRPr lang="en-US" kern="1200" dirty="0">
              <a:solidFill>
                <a:srgbClr val="FFC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544" y="236684"/>
            <a:ext cx="5122344" cy="37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Thank you!</a:t>
            </a:r>
            <a:endParaRPr lang="en-US" dirty="0">
              <a:solidFill>
                <a:srgbClr val="FFC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333" y="1690688"/>
            <a:ext cx="43688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4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Overview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Geared toward technologists considering cloud migration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Platform / Enterprise Perspective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One way to do things (not </a:t>
            </a:r>
            <a:r>
              <a:rPr lang="en-US" b="1" u="sng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THE</a:t>
            </a:r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 way to do things)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Cloud-First DevOps Lifecycle</a:t>
            </a:r>
          </a:p>
        </p:txBody>
      </p:sp>
    </p:spTree>
    <p:extLst>
      <p:ext uri="{BB962C8B-B14F-4D97-AF65-F5344CB8AC3E}">
        <p14:creationId xmlns:p14="http://schemas.microsoft.com/office/powerpoint/2010/main" val="110800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What are Core Azure Solutions?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Common scenarios found in real-world datacenters and with real-world applications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Infrastructure Provisioning, Deployment and Usage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Monitoring and Alerting Integrations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Leveraging Component Elasticity / </a:t>
            </a:r>
            <a:r>
              <a:rPr lang="en-US" dirty="0" err="1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Autoscaling</a:t>
            </a:r>
            <a:endParaRPr lang="en-US" dirty="0" smtClean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Platform Redundancy (Disaster Recovery and Business Continuity)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Application / Feature Delivery</a:t>
            </a:r>
          </a:p>
          <a:p>
            <a:endParaRPr lang="en-US" dirty="0" smtClean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1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Backstory- </a:t>
            </a:r>
            <a:r>
              <a:rPr lang="en-US" dirty="0" err="1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Liazon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Coordinator of Private Health Insurance Exchanges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Benefits Election/Administration Platform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Bright Choices (US) 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  <a:p>
            <a:pPr lvl="2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approx. 250,000 users </a:t>
            </a:r>
          </a:p>
          <a:p>
            <a:pPr lvl="2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Peak traffic from October 1 </a:t>
            </a:r>
            <a:r>
              <a:rPr lang="mr-IN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–</a:t>
            </a:r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 January 10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Benefits Marketplace (International) 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  <a:p>
            <a:pPr lvl="2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approx. 50,000 users</a:t>
            </a:r>
          </a:p>
          <a:p>
            <a:pPr lvl="2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Peak traffic can vary throughout the year</a:t>
            </a:r>
          </a:p>
          <a:p>
            <a:pPr lvl="1"/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6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Backstory- WTW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WTW =&gt; Willis Towers Watson (!(What the what))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Insurance Brokerage, Risk Management, Financial Management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42000-ish Employees worldwide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Forging a New Strategic direction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Microsoft first, cloud first</a:t>
            </a:r>
          </a:p>
          <a:p>
            <a:pPr lvl="2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Microsoft Core technologies and solutions preferred</a:t>
            </a:r>
          </a:p>
          <a:p>
            <a:pPr lvl="2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Build components, applications, platforms with the cloud in mind</a:t>
            </a:r>
          </a:p>
          <a:p>
            <a:pPr lvl="2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Move select platforms as initial wave of cloud migrations</a:t>
            </a:r>
          </a:p>
          <a:p>
            <a:pPr lvl="1"/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29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Migration Strategy</a:t>
            </a:r>
            <a:endParaRPr lang="en-US" kern="1200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6313" y="5665510"/>
            <a:ext cx="9426806" cy="71912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Requirements, Constraints, Risks</a:t>
            </a:r>
            <a:endParaRPr lang="en-US" dirty="0">
              <a:solidFill>
                <a:srgbClr val="FFC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205" y="643463"/>
            <a:ext cx="6237118" cy="259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5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Pick a Beanstalk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51700" cy="435133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Greenfield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New Architecture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Same or Modified codebase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Best candidate for “Cloud First” design</a:t>
            </a:r>
          </a:p>
          <a:p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Brownfield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Lift and Shift (Usually IaaS)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Hybrid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Often seen as “Less Risky” for existing platforms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366" y="1825625"/>
            <a:ext cx="3580547" cy="379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5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5856</TotalTime>
  <Words>1440</Words>
  <Application>Microsoft Macintosh PowerPoint</Application>
  <PresentationFormat>Widescreen</PresentationFormat>
  <Paragraphs>285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Calibri Light</vt:lpstr>
      <vt:lpstr>Telegrafico</vt:lpstr>
      <vt:lpstr>Arial</vt:lpstr>
      <vt:lpstr>Office Theme</vt:lpstr>
      <vt:lpstr>Core Azure solutions</vt:lpstr>
      <vt:lpstr>Agenda</vt:lpstr>
      <vt:lpstr>Who I am, What I do, etc.</vt:lpstr>
      <vt:lpstr>Overview</vt:lpstr>
      <vt:lpstr>What are Core Azure Solutions?</vt:lpstr>
      <vt:lpstr>Backstory- Liazon</vt:lpstr>
      <vt:lpstr>Backstory- WTW</vt:lpstr>
      <vt:lpstr>Migration Strategy</vt:lpstr>
      <vt:lpstr>Pick a Beanstalk</vt:lpstr>
      <vt:lpstr>The Devil You Likely Know</vt:lpstr>
      <vt:lpstr>The Devil You May not Know</vt:lpstr>
      <vt:lpstr>Case Study: Nuts and Bolts</vt:lpstr>
      <vt:lpstr>Administration</vt:lpstr>
      <vt:lpstr>Administrative Concerns</vt:lpstr>
      <vt:lpstr>Cost Control</vt:lpstr>
      <vt:lpstr>Documentation</vt:lpstr>
      <vt:lpstr>Redundant Redundancy</vt:lpstr>
      <vt:lpstr>OMG with the TLAs</vt:lpstr>
      <vt:lpstr>Case Study: Administrative Zen</vt:lpstr>
      <vt:lpstr>Automation</vt:lpstr>
      <vt:lpstr>Script First, Ask Questions Later</vt:lpstr>
      <vt:lpstr>Azure Automation</vt:lpstr>
      <vt:lpstr>Configuration Management</vt:lpstr>
      <vt:lpstr>Configuration Management</vt:lpstr>
      <vt:lpstr>Case Study: Automate Your Life</vt:lpstr>
      <vt:lpstr>Delivery</vt:lpstr>
      <vt:lpstr>Cloud Fist, er, First</vt:lpstr>
      <vt:lpstr>The lazy (crazy?) Eight Feedback Loop</vt:lpstr>
      <vt:lpstr>Developer Experience</vt:lpstr>
      <vt:lpstr>Operations Experience</vt:lpstr>
      <vt:lpstr>Case Study: VSTS and Friends</vt:lpstr>
      <vt:lpstr>If you take nothing else away…</vt:lpstr>
      <vt:lpstr>Q&amp;A</vt:lpstr>
      <vt:lpstr>Thank you!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Garverick (Exch Solns/Group Exchs/Liazon, Buffalo)</dc:creator>
  <cp:lastModifiedBy>Joshua Garverick (Exch Solns/Group Exchs/Liazon, Buffalo)</cp:lastModifiedBy>
  <cp:revision>66</cp:revision>
  <dcterms:created xsi:type="dcterms:W3CDTF">2017-09-16T15:58:38Z</dcterms:created>
  <dcterms:modified xsi:type="dcterms:W3CDTF">2017-10-04T19:34:23Z</dcterms:modified>
</cp:coreProperties>
</file>